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eague Spartan" charset="1" panose="00000800000000000000"/>
      <p:regular r:id="rId13"/>
    </p:embeddedFont>
    <p:embeddedFont>
      <p:font typeface="Arimo" charset="1" panose="020B0604020202020204"/>
      <p:regular r:id="rId14"/>
    </p:embeddedFont>
    <p:embeddedFont>
      <p:font typeface="Arimo Bold" charset="1" panose="020B07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2.sv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56792" y="3336040"/>
            <a:ext cx="13574416" cy="462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9"/>
              </a:lnSpc>
            </a:pPr>
            <a:r>
              <a:rPr lang="en-US" sz="11367" spc="113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FUGA DE CLIENTES DE BANCO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467517" y="6745731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4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02417" y="7923266"/>
            <a:ext cx="9809438" cy="618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3818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Proyecto Final | Santiago Fernández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8788436" y="-316726"/>
            <a:ext cx="7886994" cy="10920453"/>
          </a:xfrm>
          <a:custGeom>
            <a:avLst/>
            <a:gdLst/>
            <a:ahLst/>
            <a:cxnLst/>
            <a:rect r="r" b="b" t="t" l="l"/>
            <a:pathLst>
              <a:path h="10920453" w="7886994">
                <a:moveTo>
                  <a:pt x="7886994" y="0"/>
                </a:moveTo>
                <a:lnTo>
                  <a:pt x="0" y="0"/>
                </a:lnTo>
                <a:lnTo>
                  <a:pt x="0" y="10920452"/>
                </a:lnTo>
                <a:lnTo>
                  <a:pt x="7886994" y="10920452"/>
                </a:lnTo>
                <a:lnTo>
                  <a:pt x="788699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3930106"/>
            <a:ext cx="8115300" cy="2703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¿Qué factore</a:t>
            </a: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 influyen para que un cliente decida abandonar el banco?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5525" y="3297958"/>
            <a:ext cx="7600950" cy="4539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5079" indent="-412540" lvl="1">
              <a:lnSpc>
                <a:spcPts val="7299"/>
              </a:lnSpc>
              <a:buFont typeface="Arial"/>
              <a:buChar char="•"/>
            </a:pPr>
            <a:r>
              <a:rPr lang="en-US" sz="3821" spc="38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Análisis EDA para identificar variables relevantes</a:t>
            </a:r>
          </a:p>
          <a:p>
            <a:pPr algn="l" marL="825079" indent="-412540" lvl="1">
              <a:lnSpc>
                <a:spcPts val="7299"/>
              </a:lnSpc>
              <a:buFont typeface="Arial"/>
              <a:buChar char="•"/>
            </a:pPr>
            <a:r>
              <a:rPr lang="en-US" sz="3821" spc="38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Modelo de Machine Learning predictivo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944127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7" y="0"/>
                </a:lnTo>
                <a:lnTo>
                  <a:pt x="6667707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182621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8" y="0"/>
                </a:lnTo>
                <a:lnTo>
                  <a:pt x="6667708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10120" y="1562100"/>
            <a:ext cx="7086415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PREGUNTA PROBLEMA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39414" y="2109787"/>
            <a:ext cx="7086415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OBJETIVOS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633839"/>
            <a:ext cx="18288000" cy="5288583"/>
            <a:chOff x="0" y="0"/>
            <a:chExt cx="2833290" cy="8193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19340"/>
            </a:xfrm>
            <a:custGeom>
              <a:avLst/>
              <a:gdLst/>
              <a:ahLst/>
              <a:cxnLst/>
              <a:rect r="r" b="b" t="t" l="l"/>
              <a:pathLst>
                <a:path h="819340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19340"/>
                  </a:lnTo>
                  <a:lnTo>
                    <a:pt x="0" y="819340"/>
                  </a:lnTo>
                  <a:close/>
                </a:path>
              </a:pathLst>
            </a:custGeom>
            <a:blipFill>
              <a:blip r:embed="rId2"/>
              <a:stretch>
                <a:fillRect l="0" t="-124703" r="0" b="-5687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0541" y="2608153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EL MODELO ELEGIDO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6967" y="4555323"/>
            <a:ext cx="13774065" cy="322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0"/>
              </a:lnSpc>
            </a:pPr>
            <a:r>
              <a:rPr lang="en-US" sz="3000" spc="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Modelo de clasificación Random Forest (árboles de decisión)</a:t>
            </a:r>
          </a:p>
          <a:p>
            <a:pPr algn="ctr">
              <a:lnSpc>
                <a:spcPts val="3180"/>
              </a:lnSpc>
            </a:pPr>
          </a:p>
          <a:p>
            <a:pPr algn="ctr">
              <a:lnSpc>
                <a:spcPts val="3180"/>
              </a:lnSpc>
            </a:pPr>
            <a:r>
              <a:rPr lang="en-US" b="true" sz="3000" spc="3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- Hipótesis nula (H₀):</a:t>
            </a:r>
            <a:r>
              <a:rPr lang="en-US" sz="3000" spc="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Las variables independientes (como edad, género, país, etc.) no tienen efecto estadísticamente significativo sobre la probabilidad de que un cliente se fugue. </a:t>
            </a:r>
          </a:p>
          <a:p>
            <a:pPr algn="ctr">
              <a:lnSpc>
                <a:spcPts val="3180"/>
              </a:lnSpc>
            </a:pPr>
            <a:r>
              <a:rPr lang="en-US" b="true" sz="3000" spc="3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- Hipótesis alternativa (H₁):</a:t>
            </a:r>
            <a:r>
              <a:rPr lang="en-US" sz="3000" spc="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Al menos una de las variables independientes tiene un efecto estadísticamente significativo sobre la probabilidad de fuga de un cliente.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1658" y="-1359176"/>
            <a:ext cx="9754014" cy="13005352"/>
          </a:xfrm>
          <a:custGeom>
            <a:avLst/>
            <a:gdLst/>
            <a:ahLst/>
            <a:cxnLst/>
            <a:rect r="r" b="b" t="t" l="l"/>
            <a:pathLst>
              <a:path h="13005352" w="9754014">
                <a:moveTo>
                  <a:pt x="0" y="0"/>
                </a:moveTo>
                <a:lnTo>
                  <a:pt x="9754015" y="0"/>
                </a:lnTo>
                <a:lnTo>
                  <a:pt x="9754015" y="13005352"/>
                </a:lnTo>
                <a:lnTo>
                  <a:pt x="0" y="13005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49770" y="1028700"/>
            <a:ext cx="8709530" cy="2438839"/>
            <a:chOff x="0" y="0"/>
            <a:chExt cx="2644579" cy="7405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4080308"/>
            <a:ext cx="923069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APUNTES </a:t>
            </a:r>
          </a:p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DEL EDA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549770" y="4112980"/>
            <a:ext cx="8709530" cy="2438839"/>
            <a:chOff x="0" y="0"/>
            <a:chExt cx="2644579" cy="7405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49770" y="7197260"/>
            <a:ext cx="8709530" cy="2438839"/>
            <a:chOff x="0" y="0"/>
            <a:chExt cx="2644579" cy="7405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44579" cy="740534"/>
            </a:xfrm>
            <a:custGeom>
              <a:avLst/>
              <a:gdLst/>
              <a:ahLst/>
              <a:cxnLst/>
              <a:rect r="r" b="b" t="t" l="l"/>
              <a:pathLst>
                <a:path h="740534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644579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278025" y="516170"/>
            <a:ext cx="1731950" cy="173195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278025" y="3600450"/>
            <a:ext cx="1731950" cy="173195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278025" y="6684730"/>
            <a:ext cx="1731950" cy="173195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08152" y="1334520"/>
            <a:ext cx="6522677" cy="1805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El análisis inicial n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os permitió divisar a la </a:t>
            </a:r>
            <a:r>
              <a:rPr lang="en-US" b="true" sz="204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edad 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como la variable que mayor correlación guarda con la fuga de clientes. En ese sentido, la salida de clientes aumenta en los clientes mayores en relación a los de menor edad.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08152" y="4710616"/>
            <a:ext cx="6522677" cy="144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Ta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mbién apareció, con menor fuerza, la variable </a:t>
            </a:r>
            <a:r>
              <a:rPr lang="en-US" b="true" sz="204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género 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donde el porcentaje de mujeres que abandona el banco es mayor que el de hombres.</a:t>
            </a:r>
          </a:p>
          <a:p>
            <a:pPr algn="l">
              <a:lnSpc>
                <a:spcPts val="2856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0208152" y="7718696"/>
            <a:ext cx="6522677" cy="1443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6"/>
              </a:lnSpc>
              <a:spcBef>
                <a:spcPct val="0"/>
              </a:spcBef>
            </a:pP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Lo mismo que </a:t>
            </a:r>
            <a:r>
              <a:rPr lang="en-US" b="true" sz="204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país de origen</a:t>
            </a:r>
            <a:r>
              <a:rPr lang="en-US" sz="20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, donde la fuga es proporcionalmente mayor en los clientes que son de Alemania, como otra variable que podría explicar la fuga.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78025" y="1145252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304200" y="4217755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78025" y="7332869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508574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APUNTES ML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4906420"/>
            <a:ext cx="7753358" cy="1979708"/>
            <a:chOff x="0" y="0"/>
            <a:chExt cx="3259593" cy="8322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C1FF72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7278592"/>
            <a:ext cx="7753358" cy="1979708"/>
            <a:chOff x="0" y="0"/>
            <a:chExt cx="3259593" cy="8322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5757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64056" y="4906420"/>
            <a:ext cx="7753358" cy="1979708"/>
            <a:chOff x="0" y="0"/>
            <a:chExt cx="3259593" cy="8322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C1FF72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64056" y="7278592"/>
            <a:ext cx="7753358" cy="1979708"/>
            <a:chOff x="0" y="0"/>
            <a:chExt cx="3259593" cy="8322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259593" cy="832290"/>
            </a:xfrm>
            <a:custGeom>
              <a:avLst/>
              <a:gdLst/>
              <a:ahLst/>
              <a:cxnLst/>
              <a:rect r="r" b="b" t="t" l="l"/>
              <a:pathLst>
                <a:path h="832290" w="3259593">
                  <a:moveTo>
                    <a:pt x="50925" y="0"/>
                  </a:moveTo>
                  <a:lnTo>
                    <a:pt x="3208668" y="0"/>
                  </a:lnTo>
                  <a:cubicBezTo>
                    <a:pt x="3236794" y="0"/>
                    <a:pt x="3259593" y="22800"/>
                    <a:pt x="3259593" y="50925"/>
                  </a:cubicBezTo>
                  <a:lnTo>
                    <a:pt x="3259593" y="781365"/>
                  </a:lnTo>
                  <a:cubicBezTo>
                    <a:pt x="3259593" y="794871"/>
                    <a:pt x="3254228" y="807824"/>
                    <a:pt x="3244678" y="817374"/>
                  </a:cubicBezTo>
                  <a:cubicBezTo>
                    <a:pt x="3235128" y="826925"/>
                    <a:pt x="3222175" y="832290"/>
                    <a:pt x="3208668" y="832290"/>
                  </a:cubicBezTo>
                  <a:lnTo>
                    <a:pt x="50925" y="832290"/>
                  </a:lnTo>
                  <a:cubicBezTo>
                    <a:pt x="37419" y="832290"/>
                    <a:pt x="24466" y="826925"/>
                    <a:pt x="14916" y="817374"/>
                  </a:cubicBezTo>
                  <a:cubicBezTo>
                    <a:pt x="5365" y="807824"/>
                    <a:pt x="0" y="794871"/>
                    <a:pt x="0" y="781365"/>
                  </a:cubicBezTo>
                  <a:lnTo>
                    <a:pt x="0" y="50925"/>
                  </a:lnTo>
                  <a:cubicBezTo>
                    <a:pt x="0" y="37419"/>
                    <a:pt x="5365" y="24466"/>
                    <a:pt x="14916" y="14916"/>
                  </a:cubicBezTo>
                  <a:cubicBezTo>
                    <a:pt x="24466" y="5365"/>
                    <a:pt x="37419" y="0"/>
                    <a:pt x="50925" y="0"/>
                  </a:cubicBezTo>
                  <a:close/>
                </a:path>
              </a:pathLst>
            </a:custGeom>
            <a:solidFill>
              <a:srgbClr val="FF5757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3259593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626716" y="5182534"/>
            <a:ext cx="6719127" cy="1332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A</a:t>
            </a: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ccuracy:</a:t>
            </a:r>
            <a:r>
              <a:rPr lang="en-US" sz="380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 86% </a:t>
            </a:r>
          </a:p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ROC/AUC:</a:t>
            </a:r>
            <a:r>
              <a:rPr lang="en-US" sz="380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 86%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26716" y="7526131"/>
            <a:ext cx="6719127" cy="1332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R</a:t>
            </a: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ecall fugados: 43%</a:t>
            </a:r>
          </a:p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F1-score:</a:t>
            </a:r>
            <a:r>
              <a:rPr lang="en-US" sz="380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 56%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18331" y="5151576"/>
            <a:ext cx="6719127" cy="1332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E</a:t>
            </a: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dad </a:t>
            </a:r>
            <a:r>
              <a:rPr lang="en-US" sz="380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es la variable más influyente de la predicción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18331" y="7907131"/>
            <a:ext cx="6719127" cy="665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b="true" sz="3800">
                <a:solidFill>
                  <a:srgbClr val="194A8D"/>
                </a:solidFill>
                <a:latin typeface="Arimo Bold"/>
                <a:ea typeface="Arimo Bold"/>
                <a:cs typeface="Arimo Bold"/>
                <a:sym typeface="Arimo Bold"/>
              </a:rPr>
              <a:t>Falsos negativos: </a:t>
            </a:r>
            <a:r>
              <a:rPr lang="en-US" sz="380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289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85236" y="0"/>
            <a:ext cx="7758764" cy="6337935"/>
            <a:chOff x="0" y="0"/>
            <a:chExt cx="1202036" cy="98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36" cy="981912"/>
            </a:xfrm>
            <a:custGeom>
              <a:avLst/>
              <a:gdLst/>
              <a:ahLst/>
              <a:cxnLst/>
              <a:rect r="r" b="b" t="t" l="l"/>
              <a:pathLst>
                <a:path h="981912" w="1202036">
                  <a:moveTo>
                    <a:pt x="0" y="0"/>
                  </a:moveTo>
                  <a:lnTo>
                    <a:pt x="1202036" y="0"/>
                  </a:lnTo>
                  <a:lnTo>
                    <a:pt x="1202036" y="981912"/>
                  </a:lnTo>
                  <a:lnTo>
                    <a:pt x="0" y="981912"/>
                  </a:lnTo>
                  <a:close/>
                </a:path>
              </a:pathLst>
            </a:custGeom>
            <a:blipFill>
              <a:blip r:embed="rId2"/>
              <a:stretch>
                <a:fillRect l="-11303" t="0" r="-1130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484674" y="1329555"/>
            <a:ext cx="8990974" cy="2244275"/>
            <a:chOff x="0" y="0"/>
            <a:chExt cx="2186727" cy="5458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86727" cy="545838"/>
            </a:xfrm>
            <a:custGeom>
              <a:avLst/>
              <a:gdLst/>
              <a:ahLst/>
              <a:cxnLst/>
              <a:rect r="r" b="b" t="t" l="l"/>
              <a:pathLst>
                <a:path h="545838" w="2186727">
                  <a:moveTo>
                    <a:pt x="0" y="0"/>
                  </a:moveTo>
                  <a:lnTo>
                    <a:pt x="2186727" y="0"/>
                  </a:lnTo>
                  <a:lnTo>
                    <a:pt x="2186727" y="545838"/>
                  </a:lnTo>
                  <a:lnTo>
                    <a:pt x="0" y="54583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186727" cy="593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484674" y="4171790"/>
            <a:ext cx="8990974" cy="2244275"/>
            <a:chOff x="0" y="0"/>
            <a:chExt cx="2186727" cy="5458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86727" cy="545838"/>
            </a:xfrm>
            <a:custGeom>
              <a:avLst/>
              <a:gdLst/>
              <a:ahLst/>
              <a:cxnLst/>
              <a:rect r="r" b="b" t="t" l="l"/>
              <a:pathLst>
                <a:path h="545838" w="2186727">
                  <a:moveTo>
                    <a:pt x="0" y="0"/>
                  </a:moveTo>
                  <a:lnTo>
                    <a:pt x="2186727" y="0"/>
                  </a:lnTo>
                  <a:lnTo>
                    <a:pt x="2186727" y="545838"/>
                  </a:lnTo>
                  <a:lnTo>
                    <a:pt x="0" y="54583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186727" cy="593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84674" y="7014025"/>
            <a:ext cx="8990974" cy="2244275"/>
            <a:chOff x="0" y="0"/>
            <a:chExt cx="2186727" cy="545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86727" cy="545838"/>
            </a:xfrm>
            <a:custGeom>
              <a:avLst/>
              <a:gdLst/>
              <a:ahLst/>
              <a:cxnLst/>
              <a:rect r="r" b="b" t="t" l="l"/>
              <a:pathLst>
                <a:path h="545838" w="2186727">
                  <a:moveTo>
                    <a:pt x="0" y="0"/>
                  </a:moveTo>
                  <a:lnTo>
                    <a:pt x="2186727" y="0"/>
                  </a:lnTo>
                  <a:lnTo>
                    <a:pt x="2186727" y="545838"/>
                  </a:lnTo>
                  <a:lnTo>
                    <a:pt x="0" y="54583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186727" cy="593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819121" y="1329270"/>
            <a:ext cx="2342742" cy="1769711"/>
            <a:chOff x="0" y="0"/>
            <a:chExt cx="569787" cy="4304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69787" cy="430418"/>
            </a:xfrm>
            <a:custGeom>
              <a:avLst/>
              <a:gdLst/>
              <a:ahLst/>
              <a:cxnLst/>
              <a:rect r="r" b="b" t="t" l="l"/>
              <a:pathLst>
                <a:path h="430418" w="569787">
                  <a:moveTo>
                    <a:pt x="0" y="0"/>
                  </a:moveTo>
                  <a:lnTo>
                    <a:pt x="569787" y="0"/>
                  </a:lnTo>
                  <a:lnTo>
                    <a:pt x="569787" y="430418"/>
                  </a:lnTo>
                  <a:lnTo>
                    <a:pt x="0" y="430418"/>
                  </a:lnTo>
                  <a:close/>
                </a:path>
              </a:pathLst>
            </a:custGeom>
            <a:gradFill rotWithShape="true">
              <a:gsLst>
                <a:gs pos="0">
                  <a:srgbClr val="4874B0">
                    <a:alpha val="100000"/>
                  </a:srgbClr>
                </a:gs>
                <a:gs pos="100000">
                  <a:srgbClr val="053371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569787" cy="478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819121" y="4171647"/>
            <a:ext cx="2342742" cy="1769711"/>
            <a:chOff x="0" y="0"/>
            <a:chExt cx="569787" cy="4304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69787" cy="430418"/>
            </a:xfrm>
            <a:custGeom>
              <a:avLst/>
              <a:gdLst/>
              <a:ahLst/>
              <a:cxnLst/>
              <a:rect r="r" b="b" t="t" l="l"/>
              <a:pathLst>
                <a:path h="430418" w="569787">
                  <a:moveTo>
                    <a:pt x="0" y="0"/>
                  </a:moveTo>
                  <a:lnTo>
                    <a:pt x="569787" y="0"/>
                  </a:lnTo>
                  <a:lnTo>
                    <a:pt x="569787" y="430418"/>
                  </a:lnTo>
                  <a:lnTo>
                    <a:pt x="0" y="430418"/>
                  </a:lnTo>
                  <a:close/>
                </a:path>
              </a:pathLst>
            </a:custGeom>
            <a:gradFill rotWithShape="true">
              <a:gsLst>
                <a:gs pos="0">
                  <a:srgbClr val="4874B0">
                    <a:alpha val="100000"/>
                  </a:srgbClr>
                </a:gs>
                <a:gs pos="100000">
                  <a:srgbClr val="053371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569787" cy="478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819121" y="7014025"/>
            <a:ext cx="2342742" cy="1769711"/>
            <a:chOff x="0" y="0"/>
            <a:chExt cx="569787" cy="43041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69787" cy="430418"/>
            </a:xfrm>
            <a:custGeom>
              <a:avLst/>
              <a:gdLst/>
              <a:ahLst/>
              <a:cxnLst/>
              <a:rect r="r" b="b" t="t" l="l"/>
              <a:pathLst>
                <a:path h="430418" w="569787">
                  <a:moveTo>
                    <a:pt x="0" y="0"/>
                  </a:moveTo>
                  <a:lnTo>
                    <a:pt x="569787" y="0"/>
                  </a:lnTo>
                  <a:lnTo>
                    <a:pt x="569787" y="430418"/>
                  </a:lnTo>
                  <a:lnTo>
                    <a:pt x="0" y="430418"/>
                  </a:lnTo>
                  <a:close/>
                </a:path>
              </a:pathLst>
            </a:custGeom>
            <a:gradFill rotWithShape="true">
              <a:gsLst>
                <a:gs pos="0">
                  <a:srgbClr val="4874B0">
                    <a:alpha val="100000"/>
                  </a:srgbClr>
                </a:gs>
                <a:gs pos="100000">
                  <a:srgbClr val="053371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569787" cy="478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169641" y="1539535"/>
            <a:ext cx="1641701" cy="1349180"/>
          </a:xfrm>
          <a:custGeom>
            <a:avLst/>
            <a:gdLst/>
            <a:ahLst/>
            <a:cxnLst/>
            <a:rect r="r" b="b" t="t" l="l"/>
            <a:pathLst>
              <a:path h="1349180" w="1641701">
                <a:moveTo>
                  <a:pt x="0" y="0"/>
                </a:moveTo>
                <a:lnTo>
                  <a:pt x="1641702" y="0"/>
                </a:lnTo>
                <a:lnTo>
                  <a:pt x="1641702" y="1349180"/>
                </a:lnTo>
                <a:lnTo>
                  <a:pt x="0" y="13491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0169641" y="4274935"/>
            <a:ext cx="1520792" cy="1512496"/>
          </a:xfrm>
          <a:custGeom>
            <a:avLst/>
            <a:gdLst/>
            <a:ahLst/>
            <a:cxnLst/>
            <a:rect r="r" b="b" t="t" l="l"/>
            <a:pathLst>
              <a:path h="1512496" w="1520792">
                <a:moveTo>
                  <a:pt x="0" y="0"/>
                </a:moveTo>
                <a:lnTo>
                  <a:pt x="1520792" y="0"/>
                </a:lnTo>
                <a:lnTo>
                  <a:pt x="1520792" y="1512497"/>
                </a:lnTo>
                <a:lnTo>
                  <a:pt x="0" y="1512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201755" y="7136931"/>
            <a:ext cx="1488678" cy="1475144"/>
          </a:xfrm>
          <a:custGeom>
            <a:avLst/>
            <a:gdLst/>
            <a:ahLst/>
            <a:cxnLst/>
            <a:rect r="r" b="b" t="t" l="l"/>
            <a:pathLst>
              <a:path h="1475144" w="1488678">
                <a:moveTo>
                  <a:pt x="0" y="0"/>
                </a:moveTo>
                <a:lnTo>
                  <a:pt x="1488678" y="0"/>
                </a:lnTo>
                <a:lnTo>
                  <a:pt x="1488678" y="1475144"/>
                </a:lnTo>
                <a:lnTo>
                  <a:pt x="0" y="147514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385236" y="7027142"/>
            <a:ext cx="893351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POSIBLES MEJORAS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528428" y="1654767"/>
            <a:ext cx="4953302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Ajusta</a:t>
            </a: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 el umbral de clasificación, para que aumente el recall a cambio de tener menor accuracy.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28428" y="4421503"/>
            <a:ext cx="4953302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I</a:t>
            </a: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mplementar algún método de balanceo de datos previo a correr el modelo.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528428" y="7332550"/>
            <a:ext cx="4953302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P</a:t>
            </a:r>
            <a:r>
              <a:rPr lang="en-US" sz="24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robar con otro modelo de clasificación, como puede ser una regresión logística.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28749" y="4692467"/>
            <a:ext cx="9030502" cy="172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84"/>
              </a:lnSpc>
            </a:pPr>
            <a:r>
              <a:rPr lang="en-US" sz="12438" spc="124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GRACIAS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270706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DAGow4f7hQY</dc:identifier>
  <dcterms:modified xsi:type="dcterms:W3CDTF">2011-08-01T06:04:30Z</dcterms:modified>
  <cp:revision>1</cp:revision>
  <dc:title>Blue and White Simple Business Plan Presentation</dc:title>
</cp:coreProperties>
</file>

<file path=docProps/thumbnail.jpeg>
</file>